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9"/>
  </p:notesMasterIdLst>
  <p:handoutMasterIdLst>
    <p:handoutMasterId r:id="rId40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31" r:id="rId21"/>
    <p:sldId id="342" r:id="rId22"/>
    <p:sldId id="329" r:id="rId23"/>
    <p:sldId id="335" r:id="rId24"/>
    <p:sldId id="34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  <p:sldId id="346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559" autoAdjust="0"/>
    <p:restoredTop sz="91736" autoAdjust="0"/>
  </p:normalViewPr>
  <p:slideViewPr>
    <p:cSldViewPr snapToGrid="0" snapToObjects="1">
      <p:cViewPr>
        <p:scale>
          <a:sx n="100" d="100"/>
          <a:sy n="100" d="100"/>
        </p:scale>
        <p:origin x="-194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2301839" y="1770504"/>
            <a:ext cx="45403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/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</a:t>
            </a:r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E</a:t>
            </a:r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OUS MOBILE</a:t>
            </a:r>
          </a:p>
          <a:p>
            <a:pPr algn="ctr"/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dirty="0" smtClean="0">
              <a:latin typeface="BentonSansTRUReg"/>
            </a:endParaRPr>
          </a:p>
          <a:p>
            <a:pPr algn="ctr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tr-TR" sz="2200" b="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Any Questions?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Dynamic%20Formation%20Control\trial1.wmv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dir\Desktop\Sunum%20veriler\Hardware%20Implementation\4-5-9combine.wm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3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 smtClean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Century Gothic" pitchFamily="34" charset="0"/>
              </a:rPr>
              <a:t>Implements</a:t>
            </a:r>
            <a:r>
              <a:rPr lang="tr-TR" sz="1400" dirty="0" smtClean="0">
                <a:latin typeface="Century Gothic" pitchFamily="34" charset="0"/>
              </a:rPr>
              <a:t> an </a:t>
            </a:r>
            <a:r>
              <a:rPr lang="tr-TR" sz="1400" dirty="0" err="1" smtClean="0">
                <a:latin typeface="Century Gothic" pitchFamily="34" charset="0"/>
              </a:rPr>
              <a:t>algorithm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assign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agents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b="1" u="sng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</a:t>
            </a:r>
            <a:r>
              <a:rPr lang="tr-TR" sz="1600" dirty="0" err="1" smtClean="0">
                <a:latin typeface="Century Gothic" pitchFamily="34" charset="0"/>
              </a:rPr>
              <a:t>approaches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Assignment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procedure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assignment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agents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goal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identical</a:t>
            </a:r>
            <a:r>
              <a:rPr lang="tr-TR" sz="1600" dirty="0">
                <a:latin typeface="Century Gothic" pitchFamily="34" charset="0"/>
              </a:rPr>
              <a:t>.</a:t>
            </a:r>
            <a:endParaRPr lang="tr-TR" sz="1600" dirty="0"/>
          </a:p>
          <a:p>
            <a:endParaRPr lang="tr-TR" sz="1600" dirty="0">
              <a:latin typeface="Century Gothic" pitchFamily="34" charset="0"/>
            </a:endParaRPr>
          </a:p>
        </p:txBody>
      </p:sp>
      <p:sp>
        <p:nvSpPr>
          <p:cNvPr id="2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8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>
                <a:latin typeface="Century Gothic" pitchFamily="34" charset="0"/>
              </a:rPr>
              <a:t>Shape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Partitioning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Based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Approaches</a:t>
            </a:r>
            <a:r>
              <a:rPr lang="tr-TR" b="1" u="sng" dirty="0">
                <a:latin typeface="Century Gothic" pitchFamily="34" charset="0"/>
              </a:rPr>
              <a:t> – </a:t>
            </a:r>
            <a:r>
              <a:rPr lang="tr-TR" b="1" u="sng" dirty="0" err="1">
                <a:latin typeface="Century Gothic" pitchFamily="34" charset="0"/>
              </a:rPr>
              <a:t>Navigation</a:t>
            </a:r>
            <a:r>
              <a:rPr lang="tr-TR" b="1" u="sng" dirty="0">
                <a:latin typeface="Century Gothic" pitchFamily="34" charset="0"/>
              </a:rPr>
              <a:t> Control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Dynamical</a:t>
            </a:r>
            <a:r>
              <a:rPr lang="tr-TR" sz="2000" dirty="0" smtClean="0"/>
              <a:t> </a:t>
            </a:r>
            <a:r>
              <a:rPr lang="tr-TR" sz="2000" dirty="0" err="1" smtClean="0"/>
              <a:t>Formation</a:t>
            </a:r>
            <a:r>
              <a:rPr lang="tr-TR" sz="2000" dirty="0" smtClean="0"/>
              <a:t> Shapes</a:t>
            </a:r>
            <a:endParaRPr lang="tr-TR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8" name="trial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65263"/>
            <a:ext cx="9144000" cy="5057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16" name="4-5-9combin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37953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designed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decentralized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topology</a:t>
            </a:r>
            <a:r>
              <a:rPr lang="tr-TR" sz="1600" dirty="0" smtClean="0">
                <a:latin typeface="Century Gothic" pitchFamily="34" charset="0"/>
              </a:rPr>
              <a:t> in </a:t>
            </a:r>
            <a:r>
              <a:rPr lang="tr-TR" sz="1600" dirty="0" err="1" smtClean="0">
                <a:latin typeface="Century Gothic" pitchFamily="34" charset="0"/>
              </a:rPr>
              <a:t>which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each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contributes</a:t>
            </a:r>
            <a:r>
              <a:rPr lang="tr-TR" sz="1600" dirty="0" smtClean="0">
                <a:latin typeface="Century Gothic" pitchFamily="34" charset="0"/>
              </a:rPr>
              <a:t> on </a:t>
            </a:r>
            <a:r>
              <a:rPr lang="tr-TR" sz="1600" dirty="0" err="1" smtClean="0">
                <a:latin typeface="Century Gothic" pitchFamily="34" charset="0"/>
              </a:rPr>
              <a:t>decision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process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We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implemented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local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positioning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system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distribute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</a:t>
            </a:r>
            <a:r>
              <a:rPr lang="tr-TR" sz="1600" dirty="0" smtClean="0">
                <a:latin typeface="Century Gothic" pitchFamily="34" charset="0"/>
              </a:rPr>
              <a:t> data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second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type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</a:t>
            </a:r>
            <a:r>
              <a:rPr lang="tr-TR" sz="1600" dirty="0" err="1" smtClean="0">
                <a:latin typeface="Century Gothic" pitchFamily="34" charset="0"/>
              </a:rPr>
              <a:t>more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Obstacle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is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potential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fields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unwanted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equilibrium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, </a:t>
            </a:r>
            <a:r>
              <a:rPr lang="tr-TR" sz="1600" dirty="0" err="1">
                <a:latin typeface="Century Gothic" pitchFamily="34" charset="0"/>
              </a:rPr>
              <a:t>obstacle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feature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will</a:t>
            </a:r>
            <a:r>
              <a:rPr lang="tr-TR" sz="1600" dirty="0">
                <a:latin typeface="Century Gothic" pitchFamily="34" charset="0"/>
              </a:rPr>
              <a:t> be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a </a:t>
            </a:r>
            <a:r>
              <a:rPr lang="tr-TR" sz="1600" dirty="0" err="1">
                <a:latin typeface="Century Gothic" pitchFamily="34" charset="0"/>
              </a:rPr>
              <a:t>more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appropriate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way</a:t>
            </a:r>
            <a:r>
              <a:rPr lang="tr-TR" sz="1600" dirty="0">
                <a:latin typeface="Century Gothic" pitchFamily="34" charset="0"/>
              </a:rPr>
              <a:t> (</a:t>
            </a:r>
            <a:r>
              <a:rPr lang="tr-TR" sz="1600" dirty="0" err="1">
                <a:latin typeface="Century Gothic" pitchFamily="34" charset="0"/>
              </a:rPr>
              <a:t>e.g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Tangent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bug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algorithm</a:t>
            </a:r>
            <a:r>
              <a:rPr lang="tr-TR" sz="1600" dirty="0">
                <a:latin typeface="Century Gothic" pitchFamily="34" charset="0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</a:t>
            </a:r>
            <a:r>
              <a:rPr lang="tr-TR" sz="1600" smtClean="0">
                <a:latin typeface="Century Gothic" pitchFamily="34" charset="0"/>
              </a:rPr>
              <a:t>In hardware implementation, we will achieve a complex task by operating a special payload with the help of transporter and operator types of agents.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90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</a:t>
            </a:r>
            <a:r>
              <a:rPr lang="tr-TR" sz="1400" dirty="0" err="1" smtClean="0">
                <a:latin typeface="Century Gothic" pitchFamily="34" charset="0"/>
              </a:rPr>
              <a:t>neighbors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8699" y="4445511"/>
            <a:ext cx="4309063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72" y="3962171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097438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5975" y="2263890"/>
            <a:ext cx="3223654" cy="932299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 rot="16200000">
            <a:off x="2508809" y="2722423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344758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2145004" y="2160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8706" y="239085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68610" name="Picture 2" descr="C:\Users\Kadir\Desktop\trial_sensitivity\ellips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23446" y="2275335"/>
            <a:ext cx="3015379" cy="128217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562598" y="22683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1" name="Picture 3" descr="C:\Users\Kadir\Desktop\trial_sensitivity\uzun_geci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5004" y="4125477"/>
            <a:ext cx="2703221" cy="1613230"/>
          </a:xfrm>
          <a:prstGeom prst="rect">
            <a:avLst/>
          </a:prstGeom>
          <a:noFill/>
        </p:spPr>
      </p:pic>
      <p:sp>
        <p:nvSpPr>
          <p:cNvPr id="27" name="Down Arrow 26"/>
          <p:cNvSpPr/>
          <p:nvPr/>
        </p:nvSpPr>
        <p:spPr>
          <a:xfrm rot="16200000">
            <a:off x="5743575" y="2692503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own Arrow 27"/>
          <p:cNvSpPr/>
          <p:nvPr/>
        </p:nvSpPr>
        <p:spPr>
          <a:xfrm rot="5400000">
            <a:off x="4535808" y="465602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own Arrow 28"/>
          <p:cNvSpPr/>
          <p:nvPr/>
        </p:nvSpPr>
        <p:spPr>
          <a:xfrm rot="5400000">
            <a:off x="1984934" y="465602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TextBox 29"/>
          <p:cNvSpPr txBox="1"/>
          <p:nvPr/>
        </p:nvSpPr>
        <p:spPr>
          <a:xfrm>
            <a:off x="4279606" y="42146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5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21129" y="40451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6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</a:t>
            </a:r>
            <a:r>
              <a:rPr lang="tr-TR" b="1" dirty="0" smtClean="0">
                <a:latin typeface="Century Gothic" pitchFamily="34" charset="0"/>
              </a:rPr>
              <a:t>complex</a:t>
            </a:r>
            <a:r>
              <a:rPr lang="tr-TR" dirty="0" smtClean="0">
                <a:latin typeface="Century Gothic" pitchFamily="34" charset="0"/>
              </a:rPr>
              <a:t>  and </a:t>
            </a:r>
            <a:r>
              <a:rPr lang="tr-TR" b="1" dirty="0" smtClean="0">
                <a:latin typeface="Century Gothic" pitchFamily="34" charset="0"/>
              </a:rPr>
              <a:t>dynamically changing</a:t>
            </a:r>
            <a:r>
              <a:rPr lang="tr-TR" dirty="0" smtClean="0">
                <a:latin typeface="Century Gothic" pitchFamily="34" charset="0"/>
              </a:rPr>
              <a:t>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</a:t>
            </a:r>
            <a:r>
              <a:rPr lang="tr-TR" b="1" dirty="0" smtClean="0">
                <a:latin typeface="Century Gothic" pitchFamily="34" charset="0"/>
              </a:rPr>
              <a:t>heterogeneous</a:t>
            </a:r>
            <a:r>
              <a:rPr lang="tr-TR" dirty="0" smtClean="0">
                <a:latin typeface="Century Gothic" pitchFamily="34" charset="0"/>
              </a:rPr>
              <a:t>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</a:t>
            </a:r>
            <a:r>
              <a:rPr lang="tr-TR" b="1" dirty="0" smtClean="0">
                <a:latin typeface="Century Gothic" pitchFamily="34" charset="0"/>
              </a:rPr>
              <a:t>decentralized</a:t>
            </a:r>
            <a:r>
              <a:rPr lang="tr-TR" dirty="0" smtClean="0">
                <a:latin typeface="Century Gothic" pitchFamily="34" charset="0"/>
              </a:rPr>
              <a:t>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5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727887" y="4673362"/>
            <a:ext cx="1606287" cy="3915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tr-TR" sz="1000" dirty="0" err="1" smtClean="0">
                <a:latin typeface="Century Gothic" pitchFamily="34" charset="0"/>
              </a:rPr>
              <a:t>Dynamically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tr-TR" sz="1000" dirty="0" err="1" smtClean="0">
                <a:latin typeface="Century Gothic" pitchFamily="34" charset="0"/>
              </a:rPr>
              <a:t>Changing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Formation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Determines</a:t>
            </a:r>
            <a:r>
              <a:rPr lang="tr-TR" sz="1400" dirty="0" smtClean="0">
                <a:latin typeface="Century Gothic" pitchFamily="34" charset="0"/>
              </a:rPr>
              <a:t>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Calculates</a:t>
            </a:r>
            <a:r>
              <a:rPr lang="tr-TR" sz="1400" dirty="0" smtClean="0">
                <a:latin typeface="Century Gothic" pitchFamily="34" charset="0"/>
              </a:rPr>
              <a:t> 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err="1" smtClean="0">
                <a:latin typeface="Century Gothic" pitchFamily="34" charset="0"/>
              </a:rPr>
              <a:t>using</a:t>
            </a:r>
            <a:r>
              <a:rPr lang="tr-TR" sz="1400" dirty="0" smtClean="0">
                <a:latin typeface="Century Gothic" pitchFamily="34" charset="0"/>
              </a:rPr>
              <a:t> position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6526</TotalTime>
  <Words>2163</Words>
  <Application>Microsoft Office PowerPoint</Application>
  <PresentationFormat>On-screen Show (4:3)</PresentationFormat>
  <Paragraphs>432</Paragraphs>
  <Slides>37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Simulation Results</vt:lpstr>
      <vt:lpstr>Simulation Results – Mesh Quality</vt:lpstr>
      <vt:lpstr>Simulation Results – Comparison of 3 Different Methods</vt:lpstr>
      <vt:lpstr>Simulation Results – Various Formation Shape Trials</vt:lpstr>
      <vt:lpstr>Simulation Results – Sensitivity Analysis</vt:lpstr>
      <vt:lpstr>Simulation Results – Dynamical Formation Shapes</vt:lpstr>
      <vt:lpstr>Hardware Implementation Results</vt:lpstr>
      <vt:lpstr>Hardware Implementation 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  <vt:lpstr>Simulation Results – Sensitivity Analysis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477</cp:revision>
  <cp:lastPrinted>2013-02-15T02:19:28Z</cp:lastPrinted>
  <dcterms:created xsi:type="dcterms:W3CDTF">2013-02-15T04:31:56Z</dcterms:created>
  <dcterms:modified xsi:type="dcterms:W3CDTF">2016-06-25T15:55:18Z</dcterms:modified>
</cp:coreProperties>
</file>